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8" r:id="rId3"/>
    <p:sldId id="295" r:id="rId4"/>
    <p:sldId id="273" r:id="rId5"/>
    <p:sldId id="270" r:id="rId6"/>
    <p:sldId id="296" r:id="rId7"/>
    <p:sldId id="274" r:id="rId8"/>
    <p:sldId id="297" r:id="rId9"/>
    <p:sldId id="275" r:id="rId10"/>
    <p:sldId id="271" r:id="rId11"/>
    <p:sldId id="272" r:id="rId12"/>
    <p:sldId id="266" r:id="rId13"/>
    <p:sldId id="262" r:id="rId14"/>
    <p:sldId id="260" r:id="rId15"/>
    <p:sldId id="259" r:id="rId16"/>
    <p:sldId id="256" r:id="rId17"/>
    <p:sldId id="263" r:id="rId18"/>
    <p:sldId id="257" r:id="rId19"/>
    <p:sldId id="279" r:id="rId20"/>
    <p:sldId id="278" r:id="rId21"/>
    <p:sldId id="303" r:id="rId22"/>
    <p:sldId id="301" r:id="rId23"/>
    <p:sldId id="304" r:id="rId24"/>
    <p:sldId id="292" r:id="rId25"/>
    <p:sldId id="30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9" autoAdjust="0"/>
    <p:restoredTop sz="94660"/>
  </p:normalViewPr>
  <p:slideViewPr>
    <p:cSldViewPr>
      <p:cViewPr>
        <p:scale>
          <a:sx n="64" d="100"/>
          <a:sy n="64" d="100"/>
        </p:scale>
        <p:origin x="-1302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3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1%D1%80%D0%B5%D0%B4%D0%B8%D0%B7%D0%B5%D0%BC%D0%BD%D0%BE%D0%BC%D0%BE%D1%80%D1%8C%D0%B5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Захар\Мои документы\Мои рисунки\Новый рисуно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142976" y="3071810"/>
            <a:ext cx="750099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6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7658" y="809652"/>
            <a:ext cx="7668684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Дальний Восток. </a:t>
            </a:r>
            <a:r>
              <a:rPr lang="ru-RU" sz="7200" dirty="0">
                <a:latin typeface="Times New Roman"/>
                <a:ea typeface="Calibri"/>
              </a:rPr>
              <a:t>Географическое положение  </a:t>
            </a:r>
            <a:endParaRPr lang="ru-RU" sz="7200" dirty="0" smtClean="0">
              <a:latin typeface="Times New Roman"/>
              <a:ea typeface="Calibri"/>
            </a:endParaRPr>
          </a:p>
          <a:p>
            <a:pPr algn="ctr"/>
            <a:r>
              <a:rPr lang="ru-RU" sz="7200" dirty="0" smtClean="0">
                <a:latin typeface="Times New Roman"/>
                <a:ea typeface="Calibri"/>
              </a:rPr>
              <a:t>и </a:t>
            </a:r>
            <a:r>
              <a:rPr lang="ru-RU" sz="7200" dirty="0">
                <a:latin typeface="Times New Roman"/>
                <a:ea typeface="Calibri"/>
              </a:rPr>
              <a:t>природный  </a:t>
            </a:r>
            <a:r>
              <a:rPr lang="ru-RU" sz="7200" dirty="0" smtClean="0">
                <a:latin typeface="Times New Roman"/>
                <a:ea typeface="Calibri"/>
              </a:rPr>
              <a:t>потенциал.</a:t>
            </a:r>
            <a:endParaRPr lang="ru-RU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1472499"/>
            <a:ext cx="78581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eriod"/>
              <a:tabLst>
                <a:tab pos="457200" algn="l"/>
              </a:tabLst>
            </a:pPr>
            <a:r>
              <a:rPr lang="ru-RU" sz="3600" b="1" dirty="0" smtClean="0"/>
              <a:t>ГП  и ЭГП  Дальнего Востока</a:t>
            </a:r>
          </a:p>
          <a:p>
            <a:pPr marL="742950" indent="-742950">
              <a:buAutoNum type="arabicPeriod"/>
              <a:tabLst>
                <a:tab pos="457200" algn="l"/>
              </a:tabLst>
            </a:pPr>
            <a:r>
              <a:rPr lang="ru-RU" sz="3600" b="1" dirty="0" smtClean="0"/>
              <a:t>Состав Дальнего Востока</a:t>
            </a:r>
          </a:p>
          <a:p>
            <a:pPr marL="742950" indent="-742950">
              <a:buAutoNum type="arabicPeriod"/>
              <a:tabLst>
                <a:tab pos="457200" algn="l"/>
              </a:tabLst>
            </a:pPr>
            <a:r>
              <a:rPr lang="ru-RU" sz="3600" b="1" dirty="0" smtClean="0"/>
              <a:t> История формирование  территории</a:t>
            </a:r>
          </a:p>
          <a:p>
            <a:pPr marL="742950" indent="-742950">
              <a:buAutoNum type="arabicPeriod"/>
              <a:tabLst>
                <a:tab pos="457200" algn="l"/>
              </a:tabLst>
            </a:pPr>
            <a:r>
              <a:rPr lang="ru-RU" sz="3600" b="1" dirty="0"/>
              <a:t> </a:t>
            </a:r>
            <a:r>
              <a:rPr lang="ru-RU" sz="3600" b="1" dirty="0" smtClean="0"/>
              <a:t>Особенности природы  и климат Дальнего Востока</a:t>
            </a:r>
          </a:p>
          <a:p>
            <a:pPr marL="742950" indent="-742950">
              <a:buAutoNum type="arabicPeriod"/>
              <a:tabLst>
                <a:tab pos="457200" algn="l"/>
              </a:tabLst>
            </a:pPr>
            <a:r>
              <a:rPr lang="ru-RU" sz="3600" b="1" dirty="0">
                <a:latin typeface="Times New Roman"/>
                <a:ea typeface="Calibri"/>
              </a:rPr>
              <a:t>Рельеф  и полезные ископаемые Дальнего Востока.</a:t>
            </a:r>
            <a:endParaRPr lang="ru-RU" sz="3600" b="1" dirty="0" smtClean="0"/>
          </a:p>
          <a:p>
            <a:pPr>
              <a:tabLst>
                <a:tab pos="457200" algn="l"/>
              </a:tabLst>
            </a:pPr>
            <a:r>
              <a:rPr lang="ru-RU" sz="3600" b="1" dirty="0" smtClean="0"/>
              <a:t>6.   Итоги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tabLst>
                <a:tab pos="457200" algn="l"/>
              </a:tabLst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00" y="571480"/>
            <a:ext cx="371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ПЛАН УРОКА</a:t>
            </a:r>
            <a:endParaRPr lang="ru-RU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286644" y="357166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Слайд 2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593999"/>
              </p:ext>
            </p:extLst>
          </p:nvPr>
        </p:nvGraphicFramePr>
        <p:xfrm>
          <a:off x="214283" y="1397000"/>
          <a:ext cx="8786873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0"/>
                <a:gridCol w="5929353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Географическое положение</a:t>
                      </a:r>
                    </a:p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прибрежное положение; 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большая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вытянутость (4500 км) с северо-востока на юго-запад;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составе имеет материковую, островную,         полуостровную части;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северные тер-</a:t>
                      </a:r>
                      <a:r>
                        <a:rPr lang="ru-RU" sz="28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рии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находятся за полярным кругом, а южные - на широте   </a:t>
                      </a:r>
                      <a:r>
                        <a:rPr lang="ru-RU" sz="2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hlinkClick r:id="rId2" tooltip="Средиземноморье"/>
                        </a:rPr>
                        <a:t>Средиземноморья</a:t>
                      </a:r>
                      <a:endParaRPr lang="ru-RU" sz="2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286644" y="500042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Слайд 3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Захар\Мои документы\Мои рисунки\Новый рисунок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85725"/>
            <a:ext cx="9753600" cy="70294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72066" y="928670"/>
            <a:ext cx="378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Вулканы Камчатки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929586" y="214290"/>
            <a:ext cx="1215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Слайд 4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Захар\Мои документы\Мои рисунки\Новый рисунок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2888" y="-228600"/>
            <a:ext cx="9629776" cy="7315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86380" y="571480"/>
            <a:ext cx="3857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Гейзеры Камчатки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715272" y="214290"/>
            <a:ext cx="1215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Слайд 5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1071546"/>
          <a:ext cx="8643998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82"/>
                <a:gridCol w="5857916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Тектоническое строение и рельеф</a:t>
                      </a:r>
                    </a:p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находится в зоне взаимодействия двух литосферных плит;</a:t>
                      </a:r>
                      <a:r>
                        <a:rPr lang="ru-RU" sz="2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28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вулканы, землетрясения, гейзеры, горячие источники;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обширные нагорья на севере и горные хребты на юге  чередуются низменными равнинами;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Д. В. – часть великого Тихоокеанского рудного пояса.</a:t>
                      </a:r>
                    </a:p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215206" y="357166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Слайд 6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Захар\Мои документы\Мои рисунки\Новый рисунок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0"/>
            <a:ext cx="3143272" cy="6858000"/>
          </a:xfrm>
          <a:prstGeom prst="rect">
            <a:avLst/>
          </a:prstGeom>
          <a:noFill/>
        </p:spPr>
      </p:pic>
      <p:sp>
        <p:nvSpPr>
          <p:cNvPr id="17" name="Овал 16"/>
          <p:cNvSpPr/>
          <p:nvPr/>
        </p:nvSpPr>
        <p:spPr>
          <a:xfrm>
            <a:off x="285720" y="4643446"/>
            <a:ext cx="2428892" cy="1985970"/>
          </a:xfrm>
          <a:prstGeom prst="ellipse">
            <a:avLst/>
          </a:prstGeom>
          <a:solidFill>
            <a:schemeClr val="tx2">
              <a:lumMod val="20000"/>
              <a:lumOff val="80000"/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500166" y="4429132"/>
            <a:ext cx="2214578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>
            <a:off x="5572132" y="4286256"/>
            <a:ext cx="2643206" cy="5715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14282" y="5286388"/>
            <a:ext cx="26432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Сибирский антициклон</a:t>
            </a:r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28662" y="3071810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ЗИМА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286644" y="2643182"/>
            <a:ext cx="14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ЛЕТО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000760" y="4357694"/>
            <a:ext cx="235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Летний  муссон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71604" y="4500570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Зимний муссон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5720" y="357166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КЛИМАТ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Выноска-облако 18"/>
          <p:cNvSpPr/>
          <p:nvPr/>
        </p:nvSpPr>
        <p:spPr>
          <a:xfrm>
            <a:off x="6000760" y="2857496"/>
            <a:ext cx="1428760" cy="928694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Выноска-облако 19"/>
          <p:cNvSpPr/>
          <p:nvPr/>
        </p:nvSpPr>
        <p:spPr>
          <a:xfrm>
            <a:off x="4214810" y="4500570"/>
            <a:ext cx="1285884" cy="785818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-облако 20"/>
          <p:cNvSpPr/>
          <p:nvPr/>
        </p:nvSpPr>
        <p:spPr>
          <a:xfrm>
            <a:off x="3143240" y="4857760"/>
            <a:ext cx="1000132" cy="571504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214810" y="471488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800-1000мм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286116" y="4857760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500-</a:t>
            </a:r>
          </a:p>
          <a:p>
            <a:r>
              <a:rPr lang="ru-RU" b="1" dirty="0" smtClean="0"/>
              <a:t>600мм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215074" y="3000372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1000-1600мм</a:t>
            </a:r>
            <a:endParaRPr lang="ru-RU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7715272" y="285728"/>
            <a:ext cx="1215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Слайд 7</a:t>
            </a:r>
            <a:endParaRPr lang="ru-RU" sz="2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00034" y="3571876"/>
            <a:ext cx="2278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суровая и сухая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1397000"/>
          <a:ext cx="871543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  <a:gridCol w="635798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Климат</a:t>
                      </a:r>
                      <a:endParaRPr lang="ru-RU" sz="3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Велики контрасты температур и осадков между приморскими и внутренними районами.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72330" y="642918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Слайд 8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07707" y="0"/>
            <a:ext cx="4236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8596" y="1000108"/>
            <a:ext cx="3857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Распространение многолетней мерзлоты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500694" y="1857364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сплошное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929190" y="4000504"/>
            <a:ext cx="3857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 талыми грунтами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858016" y="5643578"/>
            <a:ext cx="207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отсутствует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773112" y="285728"/>
            <a:ext cx="1370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Слайд 11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Захар\Мои документы\Мои рисунки\Новый рисунок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14778" y="1071546"/>
            <a:ext cx="49292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Реки Дальнего Востока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929586" y="285728"/>
            <a:ext cx="1215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Слайд 9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571968" y="785794"/>
            <a:ext cx="45720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Озёра Дальнего Востока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8" y="6143644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Озеро </a:t>
            </a:r>
            <a:r>
              <a:rPr lang="ru-RU" sz="2800" b="1" dirty="0" err="1" smtClean="0">
                <a:solidFill>
                  <a:schemeClr val="bg1"/>
                </a:solidFill>
              </a:rPr>
              <a:t>Ханка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285728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Вулканическое озеро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3429000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Ледниковые озёра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715272" y="214290"/>
            <a:ext cx="1370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Слайд 10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9144000" cy="51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785786" y="214290"/>
            <a:ext cx="73581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Уссурийская тайга</a:t>
            </a:r>
            <a:endParaRPr lang="ru-RU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6072206"/>
            <a:ext cx="53368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/>
              <a:t>Кедрово-широколиственный лес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86710" y="357166"/>
            <a:ext cx="1370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Слайд 13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Захар\Мои документы\Мои рисунки\Новый рисунок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714876" y="6000768"/>
            <a:ext cx="2357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Ель </a:t>
            </a:r>
            <a:r>
              <a:rPr lang="ru-RU" sz="3200" b="1" dirty="0" err="1" smtClean="0">
                <a:solidFill>
                  <a:schemeClr val="bg1"/>
                </a:solidFill>
              </a:rPr>
              <a:t>аянская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5143512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Пихта черная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5715016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4810" y="3500438"/>
            <a:ext cx="350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Кедр корейский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00958" y="285728"/>
            <a:ext cx="1370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Слайд 14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143504" y="3357562"/>
            <a:ext cx="350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Амурский бархат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14290"/>
            <a:ext cx="36471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</a:rPr>
              <a:t>Манчжурский</a:t>
            </a:r>
            <a:r>
              <a:rPr lang="ru-RU" sz="3200" b="1" dirty="0" smtClean="0">
                <a:solidFill>
                  <a:schemeClr val="bg1"/>
                </a:solidFill>
              </a:rPr>
              <a:t> орех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3042" y="6215082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Тис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43834" y="214290"/>
            <a:ext cx="1370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Слайд 15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00530" y="5857892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Актинидия </a:t>
            </a:r>
            <a:r>
              <a:rPr lang="ru-RU" sz="3200" b="1" dirty="0" err="1" smtClean="0">
                <a:solidFill>
                  <a:schemeClr val="bg1"/>
                </a:solidFill>
              </a:rPr>
              <a:t>коломикта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42852"/>
            <a:ext cx="31293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Дикий виноград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6273225"/>
            <a:ext cx="20681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Лимонник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715272" y="214290"/>
            <a:ext cx="1370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Слайд 16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714876" y="2643182"/>
            <a:ext cx="2643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Женьшень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43636" y="5929330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Барбарис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2976" y="6273225"/>
            <a:ext cx="350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</a:rPr>
              <a:t>Элетерекокк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72396" y="285728"/>
            <a:ext cx="1370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Слайд 17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Захар\Мои документы\Мои рисунки\Новый рисунок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357950" y="6273225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марал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43372" y="6273225"/>
            <a:ext cx="192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бурундук</a:t>
            </a:r>
            <a:endParaRPr lang="ru-RU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357422" y="0"/>
            <a:ext cx="1571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кабарга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720" y="6273225"/>
            <a:ext cx="1857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соболь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14810" y="0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рысь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72330" y="3000372"/>
            <a:ext cx="1714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колонок</a:t>
            </a:r>
            <a:endParaRPr lang="ru-RU" sz="3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42844" y="3786190"/>
            <a:ext cx="135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белка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773112" y="214290"/>
            <a:ext cx="1370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Слайд 18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0" y="0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Амурский тигр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00760" y="3500438"/>
            <a:ext cx="28575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Гималайский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медведь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5780782"/>
            <a:ext cx="4214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Дальневосточный леопард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072198" y="6273225"/>
            <a:ext cx="25655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Куница </a:t>
            </a:r>
            <a:r>
              <a:rPr lang="ru-RU" sz="3200" b="1" dirty="0" err="1" smtClean="0"/>
              <a:t>харза</a:t>
            </a:r>
            <a:endParaRPr lang="ru-RU" sz="32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071670" y="2214554"/>
            <a:ext cx="260321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Енотовидная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собака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14810" y="0"/>
            <a:ext cx="26432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Пятнистый олень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29520" y="285728"/>
            <a:ext cx="1370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Слайд 19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Захар\Мои документы\Мои рисунки\Новый рисунок (1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0488" y="-228600"/>
            <a:ext cx="9324976" cy="73152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786314" y="6072206"/>
            <a:ext cx="2901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</a:rPr>
              <a:t>Голубая</a:t>
            </a:r>
            <a:r>
              <a:rPr lang="ru-RU" sz="3200" b="1" dirty="0" smtClean="0">
                <a:solidFill>
                  <a:schemeClr val="bg1"/>
                </a:solidFill>
              </a:rPr>
              <a:t> сорока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72132" y="3000372"/>
            <a:ext cx="3290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Утка мандаринка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5429264"/>
            <a:ext cx="36433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/>
              <a:t>Манчжурский</a:t>
            </a:r>
            <a:r>
              <a:rPr lang="ru-RU" sz="3200" b="1" dirty="0" smtClean="0"/>
              <a:t> фазан</a:t>
            </a:r>
            <a:endParaRPr lang="ru-RU" sz="32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29520" y="285728"/>
            <a:ext cx="1439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Слайд  20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788765"/>
              </p:ext>
            </p:extLst>
          </p:nvPr>
        </p:nvGraphicFramePr>
        <p:xfrm>
          <a:off x="0" y="-67844"/>
          <a:ext cx="9144000" cy="5729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4612"/>
                <a:gridCol w="6429388"/>
              </a:tblGrid>
              <a:tr h="23787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Географическое положение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Прибрежное положение; большая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 вытянутость с северо-востока на юго-запад; в своем составе имеет материковую, островную, полуостровную части.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Северные </a:t>
                      </a:r>
                      <a:r>
                        <a:rPr lang="ru-RU" sz="2000" b="1" baseline="0" dirty="0" err="1" smtClean="0">
                          <a:solidFill>
                            <a:schemeClr val="tx1"/>
                          </a:solidFill>
                        </a:rPr>
                        <a:t>тер-рии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 находятся за полярным кругом, а южные - на широте Италии.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900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Тектоническое строение и рельеф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Активная</a:t>
                      </a:r>
                      <a:r>
                        <a:rPr lang="ru-RU" sz="2000" b="1" baseline="0" dirty="0" smtClean="0"/>
                        <a:t> тектоническая подвижность; вулканы, землетрясения, гейзеры, горячие источники.</a:t>
                      </a:r>
                    </a:p>
                    <a:p>
                      <a:r>
                        <a:rPr lang="ru-RU" sz="2000" b="1" baseline="0" dirty="0" smtClean="0"/>
                        <a:t>Обширные нагорья на севере и горные хребты на юге  чередуются низменными равнинами.</a:t>
                      </a:r>
                      <a:endParaRPr lang="ru-RU" sz="20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360253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Климат</a:t>
                      </a:r>
                      <a:endParaRPr lang="ru-RU" sz="28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Климат от арктического до умеренного. Велики контрасты температур и осадков между приморскими и внутренними районами.</a:t>
                      </a:r>
                      <a:endParaRPr lang="ru-RU" sz="20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писание: Дальний Восто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90624"/>
            <a:ext cx="5544616" cy="526271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059832" y="-135611"/>
            <a:ext cx="38618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Дальний  Восток</a:t>
            </a:r>
            <a:r>
              <a:rPr lang="ru-RU" sz="72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80963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393312"/>
              </p:ext>
            </p:extLst>
          </p:nvPr>
        </p:nvGraphicFramePr>
        <p:xfrm>
          <a:off x="1043608" y="846006"/>
          <a:ext cx="6840760" cy="4815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380"/>
                <a:gridCol w="3420380"/>
              </a:tblGrid>
              <a:tr h="56879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1-вариант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2-вариант</a:t>
                      </a:r>
                    </a:p>
                  </a:txBody>
                  <a:tcPr/>
                </a:tc>
              </a:tr>
              <a:tr h="56879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1-4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1-2</a:t>
                      </a:r>
                      <a:endParaRPr lang="ru-RU" dirty="0"/>
                    </a:p>
                  </a:txBody>
                  <a:tcPr/>
                </a:tc>
              </a:tr>
              <a:tr h="56879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2-2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2-2</a:t>
                      </a:r>
                      <a:endParaRPr lang="ru-RU" dirty="0"/>
                    </a:p>
                  </a:txBody>
                  <a:tcPr/>
                </a:tc>
              </a:tr>
              <a:tr h="56879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3-3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3-3</a:t>
                      </a:r>
                      <a:endParaRPr lang="ru-RU" dirty="0"/>
                    </a:p>
                  </a:txBody>
                  <a:tcPr/>
                </a:tc>
              </a:tr>
              <a:tr h="56879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4-3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4-1</a:t>
                      </a:r>
                      <a:endParaRPr lang="ru-RU" dirty="0"/>
                    </a:p>
                  </a:txBody>
                  <a:tcPr/>
                </a:tc>
              </a:tr>
              <a:tr h="56879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5-2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5-3</a:t>
                      </a:r>
                      <a:endParaRPr lang="ru-RU" dirty="0"/>
                    </a:p>
                  </a:txBody>
                  <a:tcPr/>
                </a:tc>
              </a:tr>
              <a:tr h="140249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6-2</a:t>
                      </a:r>
                    </a:p>
                    <a:p>
                      <a:pPr algn="ctr"/>
                      <a:r>
                        <a:rPr lang="ru-RU" dirty="0" smtClean="0"/>
                        <a:t>Якутск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6-3</a:t>
                      </a:r>
                    </a:p>
                    <a:p>
                      <a:pPr algn="ctr"/>
                      <a:r>
                        <a:rPr lang="ru-RU" dirty="0" smtClean="0"/>
                        <a:t>Благовещенск 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555776" y="257019"/>
            <a:ext cx="46525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Тест № 24. Дальний Восток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24745"/>
            <a:ext cx="684076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Ставим 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отметку в процентном соотношении:  от 20%  до 40%  = отметка </a:t>
            </a: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«2» </a:t>
            </a:r>
            <a:endParaRPr lang="ru-RU" sz="2400" b="1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от 40%  до 60%  = отметка </a:t>
            </a: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«3»</a:t>
            </a:r>
            <a:endParaRPr lang="ru-RU" sz="2400" b="1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от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60%  до 80%  = отметка </a:t>
            </a: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«4»</a:t>
            </a:r>
            <a:endParaRPr lang="ru-RU" sz="2400" b="1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от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80%  до 100%  = отметка </a:t>
            </a: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«5»</a:t>
            </a:r>
            <a:endParaRPr lang="ru-RU" sz="24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81961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5786" y="1142984"/>
            <a:ext cx="74295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Домашнее задание : § 45, подготовить интересную информацию для рекламного проекта: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о Сахалине – 1 группа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 Чукотке – 2 группа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 Камчатке – 3 группа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 Командорских островах -4 группа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 Приморье -5.1 группа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 Курильских островах – 5.2 группа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00892" y="428604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Слайд 25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7019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3082"/>
                <a:gridCol w="6220918"/>
              </a:tblGrid>
              <a:tr h="1509109">
                <a:tc>
                  <a:txBody>
                    <a:bodyPr/>
                    <a:lstStyle/>
                    <a:p>
                      <a:endParaRPr lang="ru-RU" sz="28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Географическое положение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 smtClean="0"/>
                        <a:t>                                                                     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Слайд 2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65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Тектоническое строение и рельеф</a:t>
                      </a:r>
                    </a:p>
                    <a:p>
                      <a:endParaRPr lang="ru-RU" sz="28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012823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Климат</a:t>
                      </a:r>
                      <a:endParaRPr lang="ru-RU" sz="28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032787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Внутренние воды</a:t>
                      </a:r>
                      <a:endParaRPr lang="ru-RU" sz="28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9208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Органический мир</a:t>
                      </a:r>
                    </a:p>
                    <a:p>
                      <a:endParaRPr lang="ru-RU" sz="28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81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3030</TotalTime>
  <Words>492</Words>
  <Application>Microsoft Office PowerPoint</Application>
  <PresentationFormat>Экран (4:3)</PresentationFormat>
  <Paragraphs>139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214</cp:revision>
  <dcterms:modified xsi:type="dcterms:W3CDTF">2017-02-09T17:43:20Z</dcterms:modified>
</cp:coreProperties>
</file>